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customXml/itemProps1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56" r:id="rId2"/>
  </p:sldMasterIdLst>
  <p:notesMasterIdLst>
    <p:notesMasterId r:id="rId16"/>
  </p:notesMasterIdLst>
  <p:handoutMasterIdLst>
    <p:handoutMasterId r:id="rId17"/>
  </p:handoutMasterIdLst>
  <p:sldIdLst>
    <p:sldId id="267" r:id="rId3"/>
    <p:sldId id="268" r:id="rId4"/>
    <p:sldId id="281" r:id="rId5"/>
    <p:sldId id="270" r:id="rId6"/>
    <p:sldId id="272" r:id="rId7"/>
    <p:sldId id="288" r:id="rId8"/>
    <p:sldId id="271" r:id="rId9"/>
    <p:sldId id="280" r:id="rId10"/>
    <p:sldId id="275" r:id="rId11"/>
    <p:sldId id="282" r:id="rId12"/>
    <p:sldId id="276" r:id="rId13"/>
    <p:sldId id="285" r:id="rId14"/>
    <p:sldId id="283" r:id="rId15"/>
  </p:sldIdLst>
  <p:sldSz cx="12188825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orient="horz" pos="1015">
          <p15:clr>
            <a:srgbClr val="A4A3A4"/>
          </p15:clr>
        </p15:guide>
        <p15:guide id="3" orient="horz" pos="274">
          <p15:clr>
            <a:srgbClr val="A4A3A4"/>
          </p15:clr>
        </p15:guide>
        <p15:guide id="4" orient="horz" pos="3840">
          <p15:clr>
            <a:srgbClr val="A4A3A4"/>
          </p15:clr>
        </p15:guide>
        <p15:guide id="5" pos="3839">
          <p15:clr>
            <a:srgbClr val="A4A3A4"/>
          </p15:clr>
        </p15:guide>
        <p15:guide id="6" pos="6911">
          <p15:clr>
            <a:srgbClr val="A4A3A4"/>
          </p15:clr>
        </p15:guide>
        <p15:guide id="7" pos="767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70295" autoAdjust="0"/>
  </p:normalViewPr>
  <p:slideViewPr>
    <p:cSldViewPr>
      <p:cViewPr varScale="1">
        <p:scale>
          <a:sx n="63" d="100"/>
          <a:sy n="63" d="100"/>
        </p:scale>
        <p:origin x="-1584" y="-102"/>
      </p:cViewPr>
      <p:guideLst>
        <p:guide orient="horz" pos="2160"/>
        <p:guide orient="horz" pos="1015"/>
        <p:guide orient="horz" pos="274"/>
        <p:guide orient="horz" pos="3840"/>
        <p:guide pos="3839"/>
        <p:guide pos="6911"/>
        <p:guide pos="767"/>
      </p:guideLst>
    </p:cSldViewPr>
  </p:slideViewPr>
  <p:outlineViewPr>
    <p:cViewPr>
      <p:scale>
        <a:sx n="33" d="100"/>
        <a:sy n="33" d="100"/>
      </p:scale>
      <p:origin x="0" y="-38142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 showGuides="1">
      <p:cViewPr varScale="1">
        <p:scale>
          <a:sx n="55" d="100"/>
          <a:sy n="55" d="100"/>
        </p:scale>
        <p:origin x="2880" y="84"/>
      </p:cViewPr>
      <p:guideLst>
        <p:guide orient="horz" pos="2880"/>
        <p:guide pos="216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handoutMaster" Target="handoutMasters/handoutMaster1.xml"/><Relationship Id="rId2" Type="http://schemas.openxmlformats.org/officeDocument/2006/relationships/slideMaster" Target="slideMasters/slideMaster1.xml"/><Relationship Id="rId16" Type="http://schemas.openxmlformats.org/officeDocument/2006/relationships/notesMaster" Target="notesMasters/notesMaster1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0E6E22E-288A-414B-A8DE-E4DBD03D5FC0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114579-D02A-4B51-B5DF-8EC449F77AC7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81263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9A9AE7E-E0F9-4C51-AD9A-F4C3A6E23BBF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82588" y="685800"/>
            <a:ext cx="6092825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074690-7256-4BB9-AC0F-97AEAE8CDEC2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274261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31407175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6005185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Сечь - это </a:t>
            </a:r>
            <a:r>
              <a:rPr lang="ru-RU" dirty="0" smtClean="0"/>
              <a:t>бывшая </a:t>
            </a:r>
            <a:r>
              <a:rPr lang="ru-RU" dirty="0"/>
              <a:t>просторная площадь на Днепровском острове </a:t>
            </a:r>
            <a:r>
              <a:rPr lang="ru-RU" dirty="0" err="1"/>
              <a:t>Хортица</a:t>
            </a:r>
            <a:r>
              <a:rPr lang="ru-RU" dirty="0"/>
              <a:t> . Со всех сторон обливала этот остров глубокая вода </a:t>
            </a:r>
            <a:r>
              <a:rPr lang="ru-RU" dirty="0" smtClean="0"/>
              <a:t>Днепра. На самом  </a:t>
            </a:r>
            <a:r>
              <a:rPr lang="ru-RU" dirty="0"/>
              <a:t>острове был выкопан глубокий ров, заполненный водой, и поставлен высокий, острый </a:t>
            </a:r>
            <a:r>
              <a:rPr lang="ru-RU" dirty="0" err="1"/>
              <a:t>время-токил</a:t>
            </a:r>
            <a:r>
              <a:rPr lang="ru-RU" dirty="0"/>
              <a:t> (забор) с крепкими воротами. На воротах, что на ночь запирались, стояли пушки и казацкая стража. Многие пробовали добраться</a:t>
            </a:r>
            <a:r>
              <a:rPr lang="ru-RU" baseline="0" dirty="0"/>
              <a:t> на Сечь, но н</a:t>
            </a:r>
            <a:r>
              <a:rPr lang="ru-RU" dirty="0"/>
              <a:t>икому не удавалось.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8684097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4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3179015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Что касается характерной прически и усов украинских рыцарей, говорится, что казаки унаследовали их от языческих предков. Традиция брить голову и лицо передавалась от местных племен Киевской Руси и так со временем пришла и к казакам. Историки говорят, что у древних славян нет ни одного бога с бородой или длинными волосами, следовательно, такой образ считался издавна божественным. Хотя существует еще одна легенда, что казаки считали себя слишком грешными для рая. Поэтому, когда они попадут в ад, Бог может помиловать их и вытянуть за волосы. В общем, такая легенда, как и прическа, была присуща не только казакам. В древние времена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оселедці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выстригали египетским фараонам, индейцам из некоторых племен, татарам, индийцам, персам, японским самураям… Для многих народов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оселедець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символизировал «луч солнца». Разница между ними и казаками заключалась лишь в том, что запорожцы выстригали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оселедці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на лбу, в то время как другие народы оставляли его по центру головы или на затылке. А еще казаки говорили: «Когда на войне погибну – меня ангел понесет в небо за волосы».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6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965619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dirty="0"/>
              <a:t>Одежда – вторая кожа казака. Он носил только свою одежду и держал ее в чистоте. Одевались казаки просто: в грубую рубашку, в плащ (длинный плащ без рукавов). За широким поясом носили пистолеты и трубку, через плечо носили мешочек с продуктами и пулями, а к поясу прикрепляли на ремешок </a:t>
            </a:r>
            <a:r>
              <a:rPr lang="ru-RU" sz="1200" dirty="0" smtClean="0"/>
              <a:t>прицепляли</a:t>
            </a:r>
            <a:r>
              <a:rPr lang="ru-RU" sz="1200" baseline="0" dirty="0" smtClean="0"/>
              <a:t> </a:t>
            </a:r>
            <a:r>
              <a:rPr lang="ru-RU" sz="1200" dirty="0" smtClean="0"/>
              <a:t> </a:t>
            </a:r>
            <a:r>
              <a:rPr lang="ru-RU" sz="1200" dirty="0"/>
              <a:t>еще и </a:t>
            </a:r>
            <a:r>
              <a:rPr lang="ru-RU" sz="1200" dirty="0" err="1" smtClean="0"/>
              <a:t>порошницу</a:t>
            </a:r>
            <a:r>
              <a:rPr lang="ru-RU" sz="1200" baseline="0" dirty="0" smtClean="0"/>
              <a:t> </a:t>
            </a:r>
            <a:r>
              <a:rPr lang="ru-RU" sz="1200" dirty="0" smtClean="0"/>
              <a:t> </a:t>
            </a:r>
            <a:r>
              <a:rPr lang="ru-RU" sz="1200" dirty="0"/>
              <a:t>с порохом.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7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2956331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Традиции и обряды не были «высечены в камне», а передавались из уст в уста, превращаясь в «неписаный закон». У истоков традиций лежали уважение к старшим, почитание гостя, уважение к женщине.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8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732062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слайд!!!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Если только кто украл хоть малейшую вещь у своего товарища, его привязывают к столбу на площади,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ставят подле него штоф водки, хлеб и несколько дубин. Каждый прохожий вправе задать ему столько палок, сколько ему угодно, после чего может дать ему выпить водки и поесть хлеба. В этом положении судьи оставляют виновного столько времени, сколько им заблагорассудится, иногда до пяти суток. Если после такой пытки он останется в живых, то снова вступает в свое общество. </a:t>
            </a:r>
            <a:r>
              <a:rPr lang="ru-RU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слайд!!!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Законы на Сечи были довольно жестокими. За убийство одного из собратьев,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козак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не только платил жизнью, а делал это в довольно жестокой форме: его могли похоронить заживо вместе с покойником. Да, можно сказать, что это не гуманно, зато дисциплина отличная.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0735022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/>
              <a:t>Самый древний и самый строго сохраняемый обычай у запорожских казаков был тот, который исключал, под страхом быть казненным, появление в Сечи женщины; отступление от этого обычая никогда не проходило безнаказанно.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Но это было только в</a:t>
            </a:r>
            <a:r>
              <a:rPr lang="ru-RU" sz="1200" b="0" i="0" kern="1200" baseline="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самой Сечи. </a:t>
            </a:r>
            <a:endParaRPr lang="ru-RU" dirty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10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5048983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b="1" u="sng" dirty="0"/>
              <a:t>1 слайд!!! </a:t>
            </a:r>
            <a:r>
              <a:rPr lang="ru-RU" dirty="0"/>
              <a:t>За пределами Сечи у</a:t>
            </a:r>
            <a:r>
              <a:rPr lang="ru-RU" baseline="0" dirty="0"/>
              <a:t> многих казаков были жены и дети. </a:t>
            </a:r>
            <a:r>
              <a:rPr lang="ru-RU" b="1" u="sng" baseline="0" dirty="0"/>
              <a:t>2 слайд!!! 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Рождение мальчика для казака – настоящая радость… И настоящее горе для матери. Николай Гоголь описывал быт казаков в своем произведении «Тарас Бульба», и мать, упрашивающая отца оставить ребенка хотя бы на несколько дней, чтобы насмотреться на свою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кровинушку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на свое счастье, боясь, что больше никогда его не увидит, не было выдумкой. Мальчик – значит воин по умолчанию. И подарки ему были соответствующие: ружья, ножи, порох, лук и стрелы. Как только у ребенка прорезался первый зуб, его несли в церковь на молебен Ивану-воину. Часто у этих малышей первыми словами были не «мама» или «папа», а «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пу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» и «но» - команда стрелять и приказ коню двигаться вперед. Казаки были непревзойденными стрелками. Существуют подтверждения, что лучшие могли выбить монетку из рук держащего ее на значительном расстоянии. Все из-за того, что дети с малого возраста учились стрелять во время игр со сверстниками. Ребенок в три года мог скакать по двору на коне, а в пять лет – вовсю разъезжать по степи.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11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9455470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fontAlgn="base"/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Отношение к коню у всех без исключения казаков было особенным. Конь – лучший друг и верный спутник казака. Перед отъездом на войну, женщина кланялась в ноги животному, «чтобы вернул казака домой», и только потом – родителям мужа, чтобы не переставали читать молитвы о его здоровье. Когда казак возвращался, жена также кланялась сначала коню – благодарила.</a:t>
            </a:r>
          </a:p>
          <a:p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12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63138027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1 слайд!!!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Есть на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Хортице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огромный дуб, воспетый в казацких песнях и легендах. В некоторых из них рассказывается, что запорожцы проводили под ним свои обряды, идя на бой. Говорят, что этому дереву уже 700 лет. Дуб находится в поселке Верхняя </a:t>
            </a:r>
            <a:r>
              <a:rPr lang="ru-RU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Хортица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на окраине Запорожья. К сожалению, сейчас дуб практически усох, </a:t>
            </a:r>
            <a:r>
              <a:rPr lang="ru-RU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его </a:t>
            </a:r>
            <a:r>
              <a:rPr lang="ru-RU" sz="1200" b="0" i="0" kern="1200" smtClean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поддерживают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множественные растяжки, крона с листьями осталась только с одной стороны. </a:t>
            </a:r>
            <a:r>
              <a:rPr lang="ru-RU" sz="1200" b="1" i="0" u="sng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2 слайд!!! </a:t>
            </a:r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По легенде это тот дуб, под которым запорожские казаки писали письмо турецкому султану. </a:t>
            </a:r>
          </a:p>
          <a:p>
            <a:endParaRPr lang="ru-RU" sz="1200" b="0" i="0" kern="1200" dirty="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ru-RU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Запорожскую Сечь можно по праву считать первым политическим формированием на территории Украины, так как у нее были все признаки республики, она была независимой. Историки нашли многие недостающие части головоломки, и мы можем довольно точно представить себе казака в зените славы: беспощадного к врагам воина, норовистого, которому при этом не чужды были великодушие и щедрость, а гостеприимство казаков являлось столь же легендарным, как и их героические походы против Золотой Орды и Речи Посполитой.</a:t>
            </a:r>
            <a:endParaRPr lang="ru-RU" i="0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6074690-7256-4BB9-AC0F-97AEAE8CDEC2}" type="slidenum">
              <a:rPr lang="ru-RU" smtClean="0"/>
              <a:pPr/>
              <a:t>13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9839463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6792" y="1905003"/>
            <a:ext cx="9435241" cy="1625599"/>
          </a:xfrm>
        </p:spPr>
        <p:txBody>
          <a:bodyPr>
            <a:normAutofit/>
          </a:bodyPr>
          <a:lstStyle>
            <a:lvl1pPr algn="ctr">
              <a:lnSpc>
                <a:spcPct val="90000"/>
              </a:lnSpc>
              <a:defRPr sz="4800">
                <a:solidFill>
                  <a:schemeClr val="tx2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82103" y="3657123"/>
            <a:ext cx="9429931" cy="991077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7" name="Группа 6"/>
          <p:cNvGrpSpPr/>
          <p:nvPr/>
        </p:nvGrpSpPr>
        <p:grpSpPr>
          <a:xfrm>
            <a:off x="1218882" y="1600200"/>
            <a:ext cx="9739746" cy="73152"/>
            <a:chOff x="914400" y="1200150"/>
            <a:chExt cx="7306712" cy="54864"/>
          </a:xfrm>
        </p:grpSpPr>
        <p:sp>
          <p:nvSpPr>
            <p:cNvPr id="8" name="Овал 7"/>
            <p:cNvSpPr/>
            <p:nvPr/>
          </p:nvSpPr>
          <p:spPr>
            <a:xfrm>
              <a:off x="8166248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9" name="Овал 8"/>
            <p:cNvSpPr/>
            <p:nvPr/>
          </p:nvSpPr>
          <p:spPr>
            <a:xfrm>
              <a:off x="914400" y="12001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0" name="Группа 9"/>
            <p:cNvGrpSpPr/>
            <p:nvPr/>
          </p:nvGrpSpPr>
          <p:grpSpPr>
            <a:xfrm>
              <a:off x="1036847" y="12076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1" name="Прямая соединительная линия 10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2" name="Прямая соединительная линия 11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3" name="Группа 12"/>
          <p:cNvGrpSpPr/>
          <p:nvPr/>
        </p:nvGrpSpPr>
        <p:grpSpPr>
          <a:xfrm>
            <a:off x="1218882" y="4851400"/>
            <a:ext cx="9739746" cy="73152"/>
            <a:chOff x="914400" y="3638550"/>
            <a:chExt cx="7306712" cy="54864"/>
          </a:xfrm>
        </p:grpSpPr>
        <p:sp>
          <p:nvSpPr>
            <p:cNvPr id="14" name="Овал 13"/>
            <p:cNvSpPr/>
            <p:nvPr/>
          </p:nvSpPr>
          <p:spPr>
            <a:xfrm>
              <a:off x="8166248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sp>
          <p:nvSpPr>
            <p:cNvPr id="15" name="Овал 14"/>
            <p:cNvSpPr/>
            <p:nvPr/>
          </p:nvSpPr>
          <p:spPr>
            <a:xfrm>
              <a:off x="914400" y="3638550"/>
              <a:ext cx="54864" cy="54864"/>
            </a:xfrm>
            <a:prstGeom prst="ellipse">
              <a:avLst/>
            </a:prstGeom>
            <a:solidFill>
              <a:schemeClr val="tx2"/>
            </a:solidFill>
            <a:ln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dirty="0"/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1036847" y="3646026"/>
              <a:ext cx="7074290" cy="38998"/>
              <a:chOff x="2141408" y="1752956"/>
              <a:chExt cx="7315200" cy="38998"/>
            </a:xfrm>
            <a:solidFill>
              <a:schemeClr val="tx2"/>
            </a:solidFill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141408" y="1752956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141408" y="1791954"/>
                <a:ext cx="7315200" cy="0"/>
              </a:xfrm>
              <a:prstGeom prst="line">
                <a:avLst/>
              </a:prstGeom>
              <a:grpFill/>
              <a:ln w="12700">
                <a:solidFill>
                  <a:schemeClr val="tx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xmlns="" val="174376438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/>
            </a:lvl8pPr>
            <a:lvl9pPr>
              <a:defRPr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4990621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22030" y="990599"/>
            <a:ext cx="9344765" cy="2235203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4800" b="0" cap="none" baseline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422030" y="3733800"/>
            <a:ext cx="9344765" cy="1219200"/>
          </a:xfrm>
        </p:spPr>
        <p:txBody>
          <a:bodyPr anchor="t"/>
          <a:lstStyle>
            <a:lvl1pPr marL="0" indent="0" algn="ctr">
              <a:spcBef>
                <a:spcPts val="0"/>
              </a:spcBef>
              <a:buNone/>
              <a:defRPr sz="2000" cap="all" baseline="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  <p:grpSp>
        <p:nvGrpSpPr>
          <p:cNvPr id="13" name="Группа 12"/>
          <p:cNvGrpSpPr/>
          <p:nvPr/>
        </p:nvGrpSpPr>
        <p:grpSpPr>
          <a:xfrm>
            <a:off x="3273781" y="3475736"/>
            <a:ext cx="5641265" cy="54864"/>
            <a:chOff x="2455975" y="2588441"/>
            <a:chExt cx="4232051" cy="41148"/>
          </a:xfrm>
        </p:grpSpPr>
        <p:sp>
          <p:nvSpPr>
            <p:cNvPr id="14" name="Овал 13"/>
            <p:cNvSpPr/>
            <p:nvPr/>
          </p:nvSpPr>
          <p:spPr>
            <a:xfrm>
              <a:off x="6642306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sp>
          <p:nvSpPr>
            <p:cNvPr id="15" name="Овал 14"/>
            <p:cNvSpPr/>
            <p:nvPr/>
          </p:nvSpPr>
          <p:spPr>
            <a:xfrm>
              <a:off x="2455975" y="2588441"/>
              <a:ext cx="45720" cy="41148"/>
            </a:xfrm>
            <a:prstGeom prst="ellipse">
              <a:avLst/>
            </a:prstGeom>
            <a:solidFill>
              <a:schemeClr val="tx1"/>
            </a:solidFill>
            <a:ln w="26425" cap="flat" cmpd="sng" algn="ctr">
              <a:solidFill>
                <a:schemeClr val="tx1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ru-RU" sz="1800" b="0" i="0" u="none" strike="noStrike" kern="0" cap="none" spc="0" normalizeH="0" baseline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onstantia"/>
                <a:ea typeface="+mn-ea"/>
                <a:cs typeface="+mn-cs"/>
              </a:endParaRPr>
            </a:p>
          </p:txBody>
        </p:sp>
        <p:grpSp>
          <p:nvGrpSpPr>
            <p:cNvPr id="16" name="Группа 15"/>
            <p:cNvGrpSpPr/>
            <p:nvPr/>
          </p:nvGrpSpPr>
          <p:grpSpPr>
            <a:xfrm>
              <a:off x="2563229" y="2594391"/>
              <a:ext cx="4023360" cy="29249"/>
              <a:chOff x="2550323" y="3458731"/>
              <a:chExt cx="4023360" cy="38998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>
                <a:off x="2550323" y="3458731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  <p:cxnSp>
            <p:nvCxnSpPr>
              <p:cNvPr id="18" name="Прямая соединительная линия 17"/>
              <p:cNvCxnSpPr/>
              <p:nvPr/>
            </p:nvCxnSpPr>
            <p:spPr>
              <a:xfrm>
                <a:off x="2550323" y="3497729"/>
                <a:ext cx="4023360" cy="0"/>
              </a:xfrm>
              <a:prstGeom prst="line">
                <a:avLst/>
              </a:prstGeom>
              <a:noFill/>
              <a:ln w="12700" cap="flat" cmpd="sng" algn="ctr">
                <a:solidFill>
                  <a:schemeClr val="tx1"/>
                </a:solidFill>
                <a:prstDash val="solid"/>
              </a:ln>
              <a:effectLst/>
            </p:spPr>
          </p:cxnSp>
        </p:grpSp>
      </p:grpSp>
    </p:spTree>
    <p:extLst>
      <p:ext uri="{BB962C8B-B14F-4D97-AF65-F5344CB8AC3E}">
        <p14:creationId xmlns:p14="http://schemas.microsoft.com/office/powerpoint/2010/main" xmlns="" val="5526282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218883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5986" y="1803400"/>
            <a:ext cx="4773956" cy="4267200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 baseline="0"/>
            </a:lvl8pPr>
            <a:lvl9pPr>
              <a:defRPr sz="18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8607757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22945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218883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200049" y="1803400"/>
            <a:ext cx="4769806" cy="711200"/>
          </a:xfrm>
        </p:spPr>
        <p:txBody>
          <a:bodyPr anchor="ctr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5986" y="2514600"/>
            <a:ext cx="4773956" cy="3556000"/>
          </a:xfrm>
        </p:spPr>
        <p:txBody>
          <a:bodyPr>
            <a:normAutofit/>
          </a:bodyPr>
          <a:lstStyle>
            <a:lvl1pPr>
              <a:spcBef>
                <a:spcPts val="1600"/>
              </a:spcBef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74258321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5659345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2128772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218883" y="1803400"/>
            <a:ext cx="6602281" cy="4267201"/>
          </a:xfrm>
        </p:spPr>
        <p:txBody>
          <a:bodyPr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 baseline="0"/>
            </a:lvl8pPr>
            <a:lvl9pPr>
              <a:defRPr sz="1600"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5883" y="1803400"/>
            <a:ext cx="2844060" cy="4267201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1858646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1218883" y="1803400"/>
            <a:ext cx="6602280" cy="42672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 anchor="b">
            <a:normAutofit/>
          </a:bodyPr>
          <a:lstStyle>
            <a:lvl1pPr algn="l">
              <a:defRPr sz="3200" b="0"/>
            </a:lvl1pPr>
          </a:lstStyle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338739" y="1925320"/>
            <a:ext cx="6362567" cy="4023360"/>
          </a:xfrm>
          <a:solidFill>
            <a:schemeClr val="bg2"/>
          </a:solidFill>
        </p:spPr>
        <p:txBody>
          <a:bodyPr tIns="91440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125883" y="1803401"/>
            <a:ext cx="2844060" cy="4165600"/>
          </a:xfrm>
        </p:spPr>
        <p:txBody>
          <a:bodyPr>
            <a:normAutofit/>
          </a:bodyPr>
          <a:lstStyle>
            <a:lvl1pPr marL="0" indent="0">
              <a:spcBef>
                <a:spcPts val="1600"/>
              </a:spcBef>
              <a:buNone/>
              <a:defRPr sz="20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4050573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322322365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9834563" y="434975"/>
            <a:ext cx="1168400" cy="56610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217613" y="434975"/>
            <a:ext cx="8413750" cy="5661025"/>
          </a:xfrm>
        </p:spPr>
        <p:txBody>
          <a:bodyPr vert="eaVert"/>
          <a:lstStyle>
            <a:lvl5pPr>
              <a:defRPr/>
            </a:lvl5pPr>
            <a:lvl6pPr>
              <a:defRPr/>
            </a:lvl6pPr>
            <a:lvl7pPr>
              <a:defRPr/>
            </a:lvl7pPr>
            <a:lvl8pPr>
              <a:defRPr baseline="0"/>
            </a:lvl8pPr>
            <a:lvl9pPr>
              <a:defRPr baseline="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08570059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13" cstate="print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>
          <a:xfrm>
            <a:off x="0" y="0"/>
            <a:ext cx="1218882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003">
            <a:schemeClr val="dk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04721" y="301752"/>
            <a:ext cx="11579384" cy="6254496"/>
          </a:xfrm>
          <a:prstGeom prst="roundRect">
            <a:avLst>
              <a:gd name="adj" fmla="val 2341"/>
            </a:avLst>
          </a:prstGeom>
          <a:solidFill>
            <a:srgbClr val="FFFFFF"/>
          </a:solidFill>
          <a:ln>
            <a:noFill/>
          </a:ln>
          <a:effectLst>
            <a:innerShdw blurRad="508000">
              <a:srgbClr val="FFD14B">
                <a:alpha val="69804"/>
              </a:srgb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99" tIns="60949" rIns="121899" bIns="60949" rtlCol="0" anchor="ctr"/>
          <a:lstStyle/>
          <a:p>
            <a:pPr algn="ctr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218883" y="1803400"/>
            <a:ext cx="9751060" cy="4267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836898" y="6172200"/>
            <a:ext cx="1218883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8E36636D-D922-432D-A958-524484B5923D}" type="datetimeFigureOut">
              <a:rPr lang="ru-RU" smtClean="0"/>
              <a:pPr/>
              <a:t>14.12.2016</a:t>
            </a:fld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218882" y="6172200"/>
            <a:ext cx="741487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58928" y="6172200"/>
            <a:ext cx="711015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fld id="{DF28FB93-0A08-4E7D-8E63-9EFA29F1E093}" type="slidenum">
              <a:rPr lang="ru-RU" smtClean="0"/>
              <a:pPr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50722172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xStyles>
    <p:titleStyle>
      <a:lvl1pPr algn="l" defTabSz="914400" rtl="0" eaLnBrk="1" latinLnBrk="0" hangingPunct="1"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6888" indent="-246888" algn="l" defTabSz="914400" rtl="0" eaLnBrk="1" latinLnBrk="0" hangingPunct="1">
        <a:lnSpc>
          <a:spcPct val="90000"/>
        </a:lnSpc>
        <a:spcBef>
          <a:spcPts val="1800"/>
        </a:spcBef>
        <a:buClr>
          <a:schemeClr val="tx1"/>
        </a:buClr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85039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5214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453896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55648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057400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359152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660904" indent="-246888" algn="l" defTabSz="914400" rtl="0" eaLnBrk="1" latinLnBrk="0" hangingPunct="1">
        <a:lnSpc>
          <a:spcPct val="90000"/>
        </a:lnSpc>
        <a:spcBef>
          <a:spcPts val="800"/>
        </a:spcBef>
        <a:buClr>
          <a:schemeClr val="tx1"/>
        </a:buClr>
        <a:buFont typeface="Arial" pitchFamily="34" charset="0"/>
        <a:buChar char="•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1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4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6792" y="1772817"/>
            <a:ext cx="9435241" cy="2376264"/>
          </a:xfrm>
        </p:spPr>
        <p:txBody>
          <a:bodyPr/>
          <a:lstStyle/>
          <a:p>
            <a:pPr algn="ctr" defTabSz="914400">
              <a:lnSpc>
                <a:spcPct val="90000"/>
              </a:lnSpc>
              <a:spcBef>
                <a:spcPts val="0"/>
              </a:spcBef>
              <a:buNone/>
            </a:pPr>
            <a:r>
              <a:rPr lang="ru-RU" dirty="0">
                <a:latin typeface="Constantia"/>
              </a:rPr>
              <a:t>Запорожская Сечь. Повседневная жизнь казачества.</a:t>
            </a:r>
            <a:endParaRPr lang="ru-RU" sz="4800" b="0" i="0" dirty="0">
              <a:latin typeface="Constantia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0754302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41883" y="431800"/>
            <a:ext cx="9628059" cy="476920"/>
          </a:xfrm>
        </p:spPr>
        <p:txBody>
          <a:bodyPr>
            <a:normAutofit fontScale="90000"/>
          </a:bodyPr>
          <a:lstStyle/>
          <a:p>
            <a:r>
              <a:rPr lang="ru-RU" b="1" u="sng" dirty="0">
                <a:solidFill>
                  <a:schemeClr val="accent3">
                    <a:lumMod val="50000"/>
                  </a:schemeClr>
                </a:solidFill>
              </a:rPr>
              <a:t>Историческая справка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21804" y="980728"/>
            <a:ext cx="10348138" cy="2088232"/>
          </a:xfrm>
        </p:spPr>
        <p:txBody>
          <a:bodyPr>
            <a:normAutofit/>
          </a:bodyPr>
          <a:lstStyle/>
          <a:p>
            <a:r>
              <a:rPr lang="ru-RU" dirty="0"/>
              <a:t>Запорожская Сечь (Войско Запорожское Низовое)- область за днепровскими порогами, места обитания всякого рода вольницы, куда бежали от панов их холопы. Первое письменное упоминание приходится на 1489г.  Первым кошевым Запорожской Сечи был Дмитрий </a:t>
            </a:r>
            <a:r>
              <a:rPr lang="ru-RU" dirty="0" err="1"/>
              <a:t>Вишневецкий</a:t>
            </a:r>
            <a:r>
              <a:rPr lang="ru-RU" dirty="0"/>
              <a:t>, называемый также Байда. </a:t>
            </a:r>
          </a:p>
        </p:txBody>
      </p:sp>
      <p:sp>
        <p:nvSpPr>
          <p:cNvPr id="5" name="Объект 2"/>
          <p:cNvSpPr txBox="1">
            <a:spLocks/>
          </p:cNvSpPr>
          <p:nvPr/>
        </p:nvSpPr>
        <p:spPr>
          <a:xfrm>
            <a:off x="837828" y="2852936"/>
            <a:ext cx="9649072" cy="3500968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246888" indent="-246888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Clr>
                <a:schemeClr val="tx1"/>
              </a:buClr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864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039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5214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453896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55648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359152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660904" indent="-246888" algn="l" defTabSz="914400" rtl="0" eaLnBrk="1" latinLnBrk="0" hangingPunct="1">
              <a:lnSpc>
                <a:spcPct val="90000"/>
              </a:lnSpc>
              <a:spcBef>
                <a:spcPts val="800"/>
              </a:spcBef>
              <a:buClr>
                <a:schemeClr val="tx1"/>
              </a:buClr>
              <a:buFont typeface="Arial" pitchFamily="34" charset="0"/>
              <a:buChar char="•"/>
              <a:defRPr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/>
              <a:t>Запорожская Сечь  - общественно-политическая и военно-административная организация украинского казачества, которая сложилась в первой половине XVI и существовала до 1775 г. Из военного центра Запорожская Сечь превратилась в своеобразное государственное образование </a:t>
            </a:r>
            <a:r>
              <a:rPr lang="ru-RU" i="1" dirty="0"/>
              <a:t>- </a:t>
            </a:r>
            <a:r>
              <a:rPr lang="ru-RU" dirty="0"/>
              <a:t>казацкую православную демократическую республику, которая имела демократический социально-политический строй, особую военную организацию, своеобразный жизненный уклад, быт и свои обычаи. </a:t>
            </a:r>
          </a:p>
          <a:p>
            <a:r>
              <a:rPr lang="ru-RU" dirty="0"/>
              <a:t>“Казак” – слово тюркского происхождения, которое означало человека, который борется за свободу.</a:t>
            </a:r>
          </a:p>
        </p:txBody>
      </p:sp>
    </p:spTree>
    <p:extLst>
      <p:ext uri="{BB962C8B-B14F-4D97-AF65-F5344CB8AC3E}">
        <p14:creationId xmlns:p14="http://schemas.microsoft.com/office/powerpoint/2010/main" xmlns="" val="14270344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2" name="Picture 4" descr="http://history.ukraine-in.ua/content/images/historyua/uploaded/history/fenomen_kazachestva/3_zaporojskaya_sech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7255" y="1618658"/>
            <a:ext cx="6192688" cy="46445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ЗАПОРОЖСКАЯ СЕЧЬ</a:t>
            </a:r>
          </a:p>
        </p:txBody>
      </p:sp>
    </p:spTree>
    <p:extLst>
      <p:ext uri="{BB962C8B-B14F-4D97-AF65-F5344CB8AC3E}">
        <p14:creationId xmlns:p14="http://schemas.microsoft.com/office/powerpoint/2010/main" xmlns="" val="18022712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24350" y="980728"/>
            <a:ext cx="5398654" cy="5184576"/>
          </a:xfrm>
        </p:spPr>
        <p:txBody>
          <a:bodyPr>
            <a:normAutofit fontScale="92500" lnSpcReduction="10000"/>
          </a:bodyPr>
          <a:lstStyle/>
          <a:p>
            <a:r>
              <a:rPr lang="ru-RU" dirty="0"/>
              <a:t>Когда же казачество только начинало формироваться как явление, оно носило «разношерстный» характер. Среди первых казаков были и татары, и поляки, и украинцы, и белорусы, и </a:t>
            </a:r>
            <a:r>
              <a:rPr lang="ru-RU" dirty="0" smtClean="0"/>
              <a:t>русские </a:t>
            </a:r>
            <a:r>
              <a:rPr lang="ru-RU" dirty="0"/>
              <a:t>и другие народы. Со </a:t>
            </a:r>
            <a:r>
              <a:rPr lang="ru-RU" dirty="0" smtClean="0"/>
              <a:t>временем, </a:t>
            </a:r>
            <a:r>
              <a:rPr lang="ru-RU" dirty="0"/>
              <a:t>соблюдение обычаев и обетов сделало казаков казаками. </a:t>
            </a:r>
          </a:p>
          <a:p>
            <a:r>
              <a:rPr lang="ru-RU" dirty="0"/>
              <a:t>Козаки пользовались не только собственными знаниями, но и заимствовали боевые приемы у других народов. </a:t>
            </a:r>
          </a:p>
          <a:p>
            <a:r>
              <a:rPr lang="ru-RU" dirty="0"/>
              <a:t>Кроме того, сами казаки и гетманы часто путешествовали по миру, знакомились с культурой и обычаями других стран.</a:t>
            </a:r>
          </a:p>
        </p:txBody>
      </p:sp>
      <p:pic>
        <p:nvPicPr>
          <p:cNvPr id="5" name="Picture 2" descr="http://ukraine-in.ua/content/images/tradicii-obryady/byt-kazakov/kazaki_dfgdf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77788" y="620688"/>
            <a:ext cx="5546562" cy="41044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2431238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2324" y="548680"/>
            <a:ext cx="5667618" cy="5616624"/>
          </a:xfrm>
        </p:spPr>
        <p:txBody>
          <a:bodyPr>
            <a:normAutofit/>
          </a:bodyPr>
          <a:lstStyle/>
          <a:p>
            <a:r>
              <a:rPr lang="ru-RU" sz="2700" dirty="0"/>
              <a:t>Кто хотел стать казаком, </a:t>
            </a:r>
            <a:r>
              <a:rPr lang="ru-RU" sz="2700" dirty="0" smtClean="0"/>
              <a:t>должен был</a:t>
            </a:r>
            <a:r>
              <a:rPr lang="ru-RU" sz="2700" dirty="0" smtClean="0"/>
              <a:t> </a:t>
            </a:r>
            <a:r>
              <a:rPr lang="ru-RU" sz="2700" dirty="0"/>
              <a:t>заранее служить три года у старого казака </a:t>
            </a:r>
            <a:r>
              <a:rPr lang="ru-RU" sz="2700" dirty="0" smtClean="0"/>
              <a:t> </a:t>
            </a:r>
            <a:r>
              <a:rPr lang="ru-RU" sz="2700" dirty="0" err="1"/>
              <a:t>чура</a:t>
            </a:r>
            <a:r>
              <a:rPr lang="ru-RU" sz="2700" dirty="0"/>
              <a:t> (слуга, помощник). </a:t>
            </a:r>
            <a:r>
              <a:rPr lang="ru-RU" sz="2700" dirty="0" err="1"/>
              <a:t>Чура</a:t>
            </a:r>
            <a:r>
              <a:rPr lang="ru-RU" sz="2700" dirty="0"/>
              <a:t> делал всякую работу и носил за казаком ружье и нужны ему узлы. Только потом, когда выучился от того казака орудовать оружием и набрал сноровки в сражениях, становился истинным казаком и получал оружие: ружье, саблю, копье, лук и стрелы.</a:t>
            </a:r>
            <a:r>
              <a:rPr lang="ru-RU" dirty="0"/>
              <a:t/>
            </a:r>
            <a:br>
              <a:rPr lang="ru-RU" dirty="0"/>
            </a:br>
            <a:endParaRPr lang="ru-RU" dirty="0"/>
          </a:p>
        </p:txBody>
      </p:sp>
      <p:pic>
        <p:nvPicPr>
          <p:cNvPr id="5122" name="Picture 2" descr="http://admin.ui.ua/content/images/tradicii-obryady/byt-kazakov/kazak_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73932" y="1556791"/>
            <a:ext cx="3024336" cy="46877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8198773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ОБЛИК КАЗАКА</a:t>
            </a:r>
          </a:p>
        </p:txBody>
      </p:sp>
      <p:pic>
        <p:nvPicPr>
          <p:cNvPr id="13314" name="Picture 2" descr="http://ualife.net/wp-content/uploads/2015/01/LbAPQnCP2M0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66220" y="1772816"/>
            <a:ext cx="6191250" cy="4257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9227024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3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http://admin.ui.ua/content/images/tradicii-obryady/byt-kazakov/kazak_stariy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4412" y="1024012"/>
            <a:ext cx="3312367" cy="53471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ОБЛИК КАЗАКА</a:t>
            </a:r>
          </a:p>
        </p:txBody>
      </p:sp>
    </p:spTree>
    <p:extLst>
      <p:ext uri="{BB962C8B-B14F-4D97-AF65-F5344CB8AC3E}">
        <p14:creationId xmlns:p14="http://schemas.microsoft.com/office/powerpoint/2010/main" xmlns="" val="41812974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ttp://admin.ui.ua/content/images/tradicii-obryady/byt-kazakov/kazaki_uvajenie_k_starshym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97868" y="2060848"/>
            <a:ext cx="4536504" cy="29940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Картинки по запросу запорожская сечь семейная жизнь казак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4412" y="2783229"/>
            <a:ext cx="5284069" cy="2973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ТРАДИЦИИ И ОБРЯДЫ</a:t>
            </a:r>
          </a:p>
        </p:txBody>
      </p:sp>
    </p:spTree>
    <p:extLst>
      <p:ext uri="{BB962C8B-B14F-4D97-AF65-F5344CB8AC3E}">
        <p14:creationId xmlns:p14="http://schemas.microsoft.com/office/powerpoint/2010/main" xmlns="" val="7940442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http://admin.ui.ua/content/images/tradicii-obryady/byt-kazakov/kazaki_gfhgh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670476" y="1046019"/>
            <a:ext cx="4851296" cy="3191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 descr="Картинки по запросу запорожская сечь семейная жизнь казаков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96" y="1844824"/>
            <a:ext cx="5676900" cy="4219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ТРАДИЦИИ И ОБРЯДЫ</a:t>
            </a:r>
          </a:p>
        </p:txBody>
      </p:sp>
    </p:spTree>
    <p:extLst>
      <p:ext uri="{BB962C8B-B14F-4D97-AF65-F5344CB8AC3E}">
        <p14:creationId xmlns:p14="http://schemas.microsoft.com/office/powerpoint/2010/main" xmlns="" val="39474551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http://admin.ui.ua/content/images/tradicii-obryady/byt-kazakov/kazak_sgdfg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428" y="836712"/>
            <a:ext cx="4377854" cy="51060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ТРАДИЦИИ И ОБРЯДЫ</a:t>
            </a:r>
          </a:p>
        </p:txBody>
      </p:sp>
    </p:spTree>
    <p:extLst>
      <p:ext uri="{BB962C8B-B14F-4D97-AF65-F5344CB8AC3E}">
        <p14:creationId xmlns:p14="http://schemas.microsoft.com/office/powerpoint/2010/main" xmlns="" val="364644573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http://admin.ui.ua/content/images/tradicii-obryady/byt-kazakov/kazak_i_jenshchina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9796" y="1772816"/>
            <a:ext cx="5112567" cy="335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http://admin.ui.ua/content/images/tradicii-obryady/byt-kazakov/kazak_rebenok_na_kone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238428" y="2996952"/>
            <a:ext cx="4265176" cy="2836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СЕМЕЙНЫЕ УЗЫ</a:t>
            </a:r>
          </a:p>
        </p:txBody>
      </p:sp>
    </p:spTree>
    <p:extLst>
      <p:ext uri="{BB962C8B-B14F-4D97-AF65-F5344CB8AC3E}">
        <p14:creationId xmlns:p14="http://schemas.microsoft.com/office/powerpoint/2010/main" xmlns="" val="31785585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Картинки по запросу запорожская сечь повседневная жизнь казачества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125860" y="2492896"/>
            <a:ext cx="5755631" cy="28868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Картинки по запросу запорожская сечь повседневная жизнь казачества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22604" y="1196752"/>
            <a:ext cx="2942949" cy="46199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ОТНОШЕНИЕ К КОНЮ</a:t>
            </a:r>
          </a:p>
        </p:txBody>
      </p:sp>
    </p:spTree>
    <p:extLst>
      <p:ext uri="{BB962C8B-B14F-4D97-AF65-F5344CB8AC3E}">
        <p14:creationId xmlns:p14="http://schemas.microsoft.com/office/powerpoint/2010/main" xmlns="" val="262324287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1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://velorout.com.ua/uploads/posts/2013-07/1373370182_dub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53852" y="1772816"/>
            <a:ext cx="4416491" cy="331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5124" name="Picture 4" descr="http://history.ukraine-in.ua/content/images/historyua/uploaded/history/fenomen_kazachestva/1_kazachestvo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4412" y="2988171"/>
            <a:ext cx="4476750" cy="2609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18883" y="431800"/>
            <a:ext cx="9751060" cy="1168400"/>
          </a:xfrm>
        </p:spPr>
        <p:txBody>
          <a:bodyPr/>
          <a:lstStyle/>
          <a:p>
            <a:r>
              <a:rPr lang="ru-RU" dirty="0"/>
              <a:t>КАЗАЦКИЙ ДУБ</a:t>
            </a:r>
          </a:p>
        </p:txBody>
      </p:sp>
    </p:spTree>
    <p:extLst>
      <p:ext uri="{BB962C8B-B14F-4D97-AF65-F5344CB8AC3E}">
        <p14:creationId xmlns:p14="http://schemas.microsoft.com/office/powerpoint/2010/main" xmlns="" val="193372543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xmlns="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BooksClassic_16x9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BooksClassic_16x9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90000"/>
                <a:satMod val="150000"/>
              </a:schemeClr>
            </a:gs>
            <a:gs pos="60000">
              <a:schemeClr val="phClr">
                <a:shade val="20000"/>
                <a:satMod val="255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12000"/>
                <a:satMod val="240000"/>
              </a:schemeClr>
              <a:schemeClr val="phClr"/>
            </a:duotone>
          </a:blip>
          <a:stretch/>
        </a:blipFill>
      </a:bgFillStyleLst>
    </a:fmtScheme>
  </a:themeElements>
  <a:objectDefaults>
    <a:spDef>
      <a:spPr/>
      <a:bodyPr rtlCol="0" anchor="ctr"/>
      <a:lstStyle>
        <a:defPPr algn="ctr">
          <a:defRPr sz="240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28575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lnSpc>
            <a:spcPct val="90000"/>
          </a:lnSpc>
          <a:defRPr sz="2400"/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BooksClassic_16x9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BooksClassic_16x9">
      <a:dk1>
        <a:srgbClr val="6A3A20"/>
      </a:dk1>
      <a:lt1>
        <a:sysClr val="window" lastClr="FFFFFF"/>
      </a:lt1>
      <a:dk2>
        <a:srgbClr val="000000"/>
      </a:dk2>
      <a:lt2>
        <a:srgbClr val="FFEDB9"/>
      </a:lt2>
      <a:accent1>
        <a:srgbClr val="6A3A20"/>
      </a:accent1>
      <a:accent2>
        <a:srgbClr val="B4914C"/>
      </a:accent2>
      <a:accent3>
        <a:srgbClr val="610606"/>
      </a:accent3>
      <a:accent4>
        <a:srgbClr val="2B3742"/>
      </a:accent4>
      <a:accent5>
        <a:srgbClr val="787A41"/>
      </a:accent5>
      <a:accent6>
        <a:srgbClr val="B95E14"/>
      </a:accent6>
      <a:hlink>
        <a:srgbClr val="2B3742"/>
      </a:hlink>
      <a:folHlink>
        <a:srgbClr val="C1A56D"/>
      </a:folHlink>
    </a:clrScheme>
    <a:fontScheme name="BooksClassic_16x9">
      <a:majorFont>
        <a:latin typeface="Constantia"/>
        <a:ea typeface=""/>
        <a:cs typeface=""/>
      </a:majorFont>
      <a:minorFont>
        <a:latin typeface="Constantia"/>
        <a:ea typeface=""/>
        <a:cs typeface="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miter lim="800000"/>
        </a:ln>
        <a:ln w="28575" cap="flat" cmpd="sng" algn="ctr">
          <a:solidFill>
            <a:schemeClr val="phClr"/>
          </a:solidFill>
          <a:miter lim="800000"/>
        </a:ln>
        <a:ln w="38100" cap="flat" cmpd="sng" algn="ctr">
          <a:solidFill>
            <a:schemeClr val="phClr"/>
          </a:solidFill>
          <a:miter lim="800000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item1.xml><?xml version="1.0" encoding="utf-8"?>
<?mso-contentType ?>
<FormTemplates xmlns="http://schemas.microsoft.com/sharepoint/v3/contenttype/forms">
  <Display>DocumentLibraryForm</Display>
  <Edit>AssetEditForm</Edit>
  <New>DocumentLibraryForm</New>
</FormTemplates>
</file>

<file path=customXml/itemProps1.xml><?xml version="1.0" encoding="utf-8"?>
<ds:datastoreItem xmlns:ds="http://schemas.openxmlformats.org/officeDocument/2006/customXml" ds:itemID="{B00BD583-8582-40F2-8ECD-AF68BCC0CE0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Шаблон презентации Книга (широкоформатный)</Template>
  <TotalTime>0</TotalTime>
  <Words>1087</Words>
  <Application>Microsoft Office PowerPoint</Application>
  <PresentationFormat>Произвольный</PresentationFormat>
  <Paragraphs>43</Paragraphs>
  <Slides>13</Slides>
  <Notes>12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BooksClassic_16x9</vt:lpstr>
      <vt:lpstr>Запорожская Сечь. Повседневная жизнь казачества.</vt:lpstr>
      <vt:lpstr>Историческая справка</vt:lpstr>
      <vt:lpstr>ЗАПОРОЖСКАЯ СЕЧЬ</vt:lpstr>
      <vt:lpstr>Слайд 4</vt:lpstr>
      <vt:lpstr>Кто хотел стать казаком, должен был заранее служить три года у старого казака  чура (слуга, помощник). Чура делал всякую работу и носил за казаком ружье и нужны ему узлы. Только потом, когда выучился от того казака орудовать оружием и набрал сноровки в сражениях, становился истинным казаком и получал оружие: ружье, саблю, копье, лук и стрелы. </vt:lpstr>
      <vt:lpstr>ОБЛИК КАЗАКА</vt:lpstr>
      <vt:lpstr>ОБЛИК КАЗАКА</vt:lpstr>
      <vt:lpstr>ТРАДИЦИИ И ОБРЯДЫ</vt:lpstr>
      <vt:lpstr>ТРАДИЦИИ И ОБРЯДЫ</vt:lpstr>
      <vt:lpstr>ТРАДИЦИИ И ОБРЯДЫ</vt:lpstr>
      <vt:lpstr>СЕМЕЙНЫЕ УЗЫ</vt:lpstr>
      <vt:lpstr>ОТНОШЕНИЕ К КОНЮ</vt:lpstr>
      <vt:lpstr>КАЗАЦКИЙ ДУБ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keywords/>
  <cp:lastModifiedBy/>
  <cp:revision>1</cp:revision>
  <dcterms:created xsi:type="dcterms:W3CDTF">2016-11-27T20:53:04Z</dcterms:created>
  <dcterms:modified xsi:type="dcterms:W3CDTF">2016-12-14T11:51:03Z</dcterms:modified>
  <cp:version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TC028010599991</vt:lpwstr>
  </property>
</Properties>
</file>